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75" r:id="rId8"/>
    <p:sldId id="261" r:id="rId9"/>
    <p:sldId id="262" r:id="rId10"/>
    <p:sldId id="274" r:id="rId11"/>
    <p:sldId id="263" r:id="rId12"/>
    <p:sldId id="264" r:id="rId13"/>
    <p:sldId id="277" r:id="rId14"/>
    <p:sldId id="265" r:id="rId15"/>
    <p:sldId id="266" r:id="rId16"/>
    <p:sldId id="278" r:id="rId17"/>
    <p:sldId id="267" r:id="rId18"/>
    <p:sldId id="268" r:id="rId19"/>
    <p:sldId id="279" r:id="rId20"/>
    <p:sldId id="269" r:id="rId21"/>
    <p:sldId id="270" r:id="rId22"/>
    <p:sldId id="271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1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6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8" y="21103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-45719"/>
            <a:ext cx="7406640" cy="45719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G:\учитель года\27.11.2018, 29.11.2018\ДН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09975" cy="3733800"/>
          </a:xfrm>
          <a:prstGeom prst="rect">
            <a:avLst/>
          </a:prstGeom>
          <a:noFill/>
        </p:spPr>
      </p:pic>
      <p:pic>
        <p:nvPicPr>
          <p:cNvPr id="1027" name="Picture 3" descr="G:\учитель года\27.11.2018, 29.11.2018\ps_mitochondrion_diagram_en_edit_14061877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3657600"/>
            <a:ext cx="2209800" cy="3200399"/>
          </a:xfrm>
          <a:prstGeom prst="rect">
            <a:avLst/>
          </a:prstGeom>
          <a:noFill/>
        </p:spPr>
      </p:pic>
      <p:pic>
        <p:nvPicPr>
          <p:cNvPr id="1028" name="Picture 4" descr="G:\учитель года\27.11.2018, 29.11.2018\slide_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152400"/>
            <a:ext cx="5638800" cy="3352800"/>
          </a:xfrm>
          <a:prstGeom prst="rect">
            <a:avLst/>
          </a:prstGeom>
          <a:noFill/>
        </p:spPr>
      </p:pic>
      <p:pic>
        <p:nvPicPr>
          <p:cNvPr id="7" name="Picture 2" descr="G:\учитель года\27.11.2018, 29.11.2018\0006-008-Prokarioticheskaja-kletka-prokariot-eukarioticheskaja-kletka-eukariot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3073049" cy="3429000"/>
          </a:xfrm>
          <a:prstGeom prst="rect">
            <a:avLst/>
          </a:prstGeom>
          <a:noFill/>
        </p:spPr>
      </p:pic>
      <p:pic>
        <p:nvPicPr>
          <p:cNvPr id="1029" name="Picture 5" descr="G:\учитель года\27.11.2018, 29.11.2018\bc1b4b999348c756df3d4cea66bfabe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3657600"/>
            <a:ext cx="4114800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Решение: </a:t>
            </a:r>
            <a:endParaRPr lang="ru-RU" dirty="0" smtClean="0"/>
          </a:p>
          <a:p>
            <a:r>
              <a:rPr lang="ru-RU" b="1" i="1" dirty="0" smtClean="0"/>
              <a:t>30тРНК = 30 аминокислот</a:t>
            </a:r>
            <a:endParaRPr lang="ru-RU" dirty="0" smtClean="0"/>
          </a:p>
          <a:p>
            <a:pPr lvl="0"/>
            <a:r>
              <a:rPr lang="ru-RU" b="1" i="1" dirty="0" smtClean="0"/>
              <a:t>аминокислот </a:t>
            </a:r>
            <a:r>
              <a:rPr lang="ru-RU" b="1" i="1" dirty="0" smtClean="0"/>
              <a:t>= 30 триплетов</a:t>
            </a:r>
            <a:endParaRPr lang="ru-RU" dirty="0" smtClean="0"/>
          </a:p>
          <a:p>
            <a:r>
              <a:rPr lang="ru-RU" b="1" i="1" dirty="0" smtClean="0"/>
              <a:t>30х3 = 90 нуклеотидов.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5.</a:t>
            </a:r>
            <a:r>
              <a:rPr lang="ru-RU" dirty="0" smtClean="0"/>
              <a:t>Белок состоит из 50 аминокислотных остатков. Сколько нуклеотидов в гене кодирует первичную структуру этого белка?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r>
              <a:rPr lang="ru-RU" b="1" dirty="0" smtClean="0"/>
              <a:t>6.Известны молекулярные массы четырех белков:</a:t>
            </a:r>
            <a:endParaRPr lang="ru-RU" dirty="0" smtClean="0"/>
          </a:p>
          <a:p>
            <a:r>
              <a:rPr lang="ru-RU" b="1" dirty="0" smtClean="0"/>
              <a:t>а) 3000; б) 4600; в) 78 000; г) 3500.</a:t>
            </a:r>
            <a:endParaRPr lang="ru-RU" dirty="0" smtClean="0"/>
          </a:p>
          <a:p>
            <a:r>
              <a:rPr lang="ru-RU" b="1" dirty="0" smtClean="0"/>
              <a:t>Определите длины соответствующих генов?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45719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33688" cy="6858000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dirty="0" smtClean="0"/>
              <a:t>а) 3000:100=30</a:t>
            </a:r>
            <a:endParaRPr lang="ru-RU" sz="3000" dirty="0" smtClean="0"/>
          </a:p>
          <a:p>
            <a:r>
              <a:rPr lang="ru-RU" sz="3000" b="1" dirty="0" smtClean="0"/>
              <a:t>30 * 3=90</a:t>
            </a:r>
            <a:endParaRPr lang="ru-RU" sz="3000" dirty="0" smtClean="0"/>
          </a:p>
          <a:p>
            <a:r>
              <a:rPr lang="ru-RU" sz="3000" b="1" dirty="0" smtClean="0"/>
              <a:t>90 * 0,34=30,6 нм</a:t>
            </a:r>
            <a:endParaRPr lang="ru-RU" sz="3000" dirty="0" smtClean="0"/>
          </a:p>
          <a:p>
            <a:r>
              <a:rPr lang="ru-RU" sz="3000" b="1" dirty="0" smtClean="0"/>
              <a:t>б) 4600 : 100 = 46 аминокислот</a:t>
            </a:r>
            <a:endParaRPr lang="ru-RU" sz="3000" dirty="0" smtClean="0"/>
          </a:p>
          <a:p>
            <a:r>
              <a:rPr lang="ru-RU" sz="3000" b="1" dirty="0" smtClean="0"/>
              <a:t>46 * 3 = 138 нуклеотидов</a:t>
            </a:r>
            <a:endParaRPr lang="ru-RU" sz="3000" dirty="0" smtClean="0"/>
          </a:p>
          <a:p>
            <a:r>
              <a:rPr lang="ru-RU" sz="3000" b="1" dirty="0" smtClean="0"/>
              <a:t>138 * 0,34 = 46,92 нм</a:t>
            </a:r>
            <a:endParaRPr lang="ru-RU" sz="3000" dirty="0" smtClean="0"/>
          </a:p>
          <a:p>
            <a:r>
              <a:rPr lang="ru-RU" sz="3000" b="1" dirty="0" smtClean="0"/>
              <a:t>в) 78000 : 100 = 780 аминокислот</a:t>
            </a:r>
            <a:endParaRPr lang="ru-RU" sz="3000" dirty="0" smtClean="0"/>
          </a:p>
          <a:p>
            <a:r>
              <a:rPr lang="ru-RU" sz="3000" b="1" dirty="0" smtClean="0"/>
              <a:t>780 * 3 = 2340 нуклеотидов</a:t>
            </a:r>
            <a:endParaRPr lang="ru-RU" sz="3000" dirty="0" smtClean="0"/>
          </a:p>
          <a:p>
            <a:r>
              <a:rPr lang="ru-RU" sz="3000" b="1" dirty="0" smtClean="0"/>
              <a:t>2340 * 0,34 = 795,6 нм</a:t>
            </a:r>
            <a:endParaRPr lang="ru-RU" sz="3000" dirty="0" smtClean="0"/>
          </a:p>
          <a:p>
            <a:r>
              <a:rPr lang="ru-RU" sz="3000" b="1" dirty="0" smtClean="0"/>
              <a:t>г) 3500 : 100 = 35 аминокислот</a:t>
            </a:r>
            <a:endParaRPr lang="ru-RU" sz="3000" dirty="0" smtClean="0"/>
          </a:p>
          <a:p>
            <a:r>
              <a:rPr lang="ru-RU" sz="3000" b="1" dirty="0" smtClean="0"/>
              <a:t>35 * 3 = 105 нуклеотидов</a:t>
            </a:r>
            <a:endParaRPr lang="ru-RU" sz="3000" dirty="0" smtClean="0"/>
          </a:p>
          <a:p>
            <a:r>
              <a:rPr lang="ru-RU" sz="3000" b="1" dirty="0" smtClean="0"/>
              <a:t>105 * 0,34 = 35,7 нм</a:t>
            </a:r>
            <a:endParaRPr lang="ru-RU" sz="3000" dirty="0" smtClean="0"/>
          </a:p>
          <a:p>
            <a:r>
              <a:rPr lang="ru-RU" sz="3000" b="1" dirty="0" smtClean="0"/>
              <a:t>О т в е т: длины соответствующих генов равны: а) 30,6 нм; б) 46,92 нм; в) 795,6 нм; г) 35,7 нм</a:t>
            </a:r>
            <a:endParaRPr lang="ru-RU" sz="3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7. </a:t>
            </a:r>
            <a:r>
              <a:rPr lang="ru-RU" dirty="0" smtClean="0"/>
              <a:t>Молекулярная масс белка составляет 15950. Определите длину кодирующего этот белок гена, если молекулярная масса одной аминокислоты – 110, а расстояние между нуклеотидами в молекуле ДНК составляет 0,34 нм.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8.</a:t>
            </a:r>
            <a:r>
              <a:rPr lang="ru-RU" sz="2800" dirty="0" smtClean="0"/>
              <a:t> </a:t>
            </a:r>
            <a:r>
              <a:rPr lang="ru-RU" sz="2800" b="1" dirty="0" smtClean="0"/>
              <a:t>Молекула ДНК содержит 80 000 остатков А, что составляет 16% от общего числа нуклеотидов в молекуле. Определить количество остальных нуклеотидов?</a:t>
            </a: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-228600"/>
            <a:ext cx="7498080" cy="228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7010400"/>
          </a:xfrm>
        </p:spPr>
        <p:txBody>
          <a:bodyPr/>
          <a:lstStyle/>
          <a:p>
            <a:r>
              <a:rPr lang="ru-RU" sz="2800" b="1" dirty="0" smtClean="0"/>
              <a:t>Если А=16% и 80000 </a:t>
            </a:r>
            <a:r>
              <a:rPr lang="ru-RU" sz="2800" b="1" dirty="0" err="1" smtClean="0"/>
              <a:t>нуклиотидов</a:t>
            </a:r>
            <a:r>
              <a:rPr lang="ru-RU" sz="2800" b="1" dirty="0" smtClean="0"/>
              <a:t>, то согласно правилу </a:t>
            </a:r>
            <a:r>
              <a:rPr lang="ru-RU" sz="2800" b="1" dirty="0" err="1" smtClean="0"/>
              <a:t>комплеметарности</a:t>
            </a:r>
            <a:r>
              <a:rPr lang="ru-RU" sz="2800" b="1" dirty="0" smtClean="0"/>
              <a:t> Т = 16% и 80000 нуклеотидов.</a:t>
            </a:r>
            <a:r>
              <a:rPr lang="ru-RU" sz="2800" dirty="0" smtClean="0"/>
              <a:t> </a:t>
            </a:r>
            <a:r>
              <a:rPr lang="ru-RU" sz="2800" b="1" dirty="0" smtClean="0"/>
              <a:t>А+Т=32% и 160000нуклеотидов. А-Т и Г-Ц это 100%.</a:t>
            </a:r>
            <a:endParaRPr lang="ru-RU" sz="2800" dirty="0" smtClean="0"/>
          </a:p>
          <a:p>
            <a:r>
              <a:rPr lang="ru-RU" sz="2800" b="1" dirty="0" smtClean="0"/>
              <a:t>100%-32%=68%, следовательно на Г и Ц приходится по 34%. Остается найти число нуклеотидов при помощи пропорции</a:t>
            </a:r>
            <a:r>
              <a:rPr lang="ru-RU" sz="2800" dirty="0" smtClean="0"/>
              <a:t>:</a:t>
            </a:r>
          </a:p>
          <a:p>
            <a:r>
              <a:rPr lang="ru-RU" sz="2800" b="1" dirty="0" smtClean="0"/>
              <a:t>16% - 80000</a:t>
            </a:r>
            <a:endParaRPr lang="ru-RU" sz="2800" dirty="0" smtClean="0"/>
          </a:p>
          <a:p>
            <a:r>
              <a:rPr lang="ru-RU" sz="2800" b="1" dirty="0" smtClean="0"/>
              <a:t>34% - </a:t>
            </a:r>
            <a:r>
              <a:rPr lang="ru-RU" sz="2800" b="1" dirty="0" err="1" smtClean="0"/>
              <a:t>х</a:t>
            </a:r>
            <a:endParaRPr lang="ru-RU" sz="2800" dirty="0" smtClean="0"/>
          </a:p>
          <a:p>
            <a:r>
              <a:rPr lang="ru-RU" sz="2800" b="1" dirty="0" smtClean="0"/>
              <a:t>Х=(34х80000):16=170000</a:t>
            </a:r>
            <a:endParaRPr lang="ru-RU" sz="2800" dirty="0" smtClean="0"/>
          </a:p>
          <a:p>
            <a:r>
              <a:rPr lang="ru-RU" sz="2800" b="1" dirty="0" smtClean="0"/>
              <a:t>Ответ: Т=16% и 80000 нуклеотидов, Г=34% и 170000 нуклеотидов, Ц=34% и 170000 нуклеотидов.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9. </a:t>
            </a:r>
            <a:r>
              <a:rPr lang="ru-RU" dirty="0" smtClean="0"/>
              <a:t>В молекуле ДНК находится 1400 нуклеотидов с </a:t>
            </a:r>
            <a:r>
              <a:rPr lang="ru-RU" dirty="0" err="1" smtClean="0"/>
              <a:t>тимином</a:t>
            </a:r>
            <a:r>
              <a:rPr lang="ru-RU" dirty="0" smtClean="0"/>
              <a:t>, что составляет 5% от их общего числа. Определите, сколько нуклеотидов с гуанином (Г), </a:t>
            </a:r>
            <a:r>
              <a:rPr lang="ru-RU" dirty="0" err="1" smtClean="0"/>
              <a:t>цитозином</a:t>
            </a:r>
            <a:r>
              <a:rPr lang="ru-RU" dirty="0" smtClean="0"/>
              <a:t> (Ц), </a:t>
            </a:r>
            <a:r>
              <a:rPr lang="ru-RU" dirty="0" err="1" smtClean="0"/>
              <a:t>аденином</a:t>
            </a:r>
            <a:r>
              <a:rPr lang="ru-RU" dirty="0" smtClean="0"/>
              <a:t> (А) содержится в отдельности в молекуле ДНК.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ru-RU" sz="3100" b="1" dirty="0" smtClean="0"/>
          </a:p>
          <a:p>
            <a:endParaRPr lang="ru-RU" sz="3100" b="1" dirty="0" smtClean="0"/>
          </a:p>
          <a:p>
            <a:endParaRPr lang="ru-RU" sz="3100" b="1" dirty="0" smtClean="0"/>
          </a:p>
          <a:p>
            <a:r>
              <a:rPr lang="ru-RU" sz="3100" b="1" dirty="0" smtClean="0"/>
              <a:t>10. В процессе гликолиза образовалось 84 молекулы пировиноградной кислоты. Какое количество молекул глюкозы подверглось расщеплению и сколько молекул АТФ образуется при её полном окислении? Объясните полученные результаты.</a:t>
            </a:r>
            <a:endParaRPr lang="ru-RU" sz="31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2600" b="1" dirty="0" smtClean="0"/>
              <a:t>Пояснение.</a:t>
            </a:r>
            <a:endParaRPr lang="ru-RU" sz="2600" dirty="0" smtClean="0"/>
          </a:p>
          <a:p>
            <a:r>
              <a:rPr lang="ru-RU" sz="2600" b="1" dirty="0" smtClean="0"/>
              <a:t>1) В процессе гликолиза при расщеплении 1 молекулы глюкозы образуется 2 молекулы пировиноградной кислоты и выделяется энергия, которой хватает на синтез 2 молекул АТФ.</a:t>
            </a:r>
            <a:endParaRPr lang="ru-RU" sz="2600" dirty="0" smtClean="0"/>
          </a:p>
          <a:p>
            <a:r>
              <a:rPr lang="ru-RU" sz="2600" b="1" dirty="0" smtClean="0"/>
              <a:t>2) Если образовалось 84 молекулы пировиноградной кислоты, то, следовательно расщеплению подверглось 84 : 2 = 42 молекул глюкозы.</a:t>
            </a:r>
            <a:endParaRPr lang="ru-RU" sz="2600" dirty="0" smtClean="0"/>
          </a:p>
          <a:p>
            <a:r>
              <a:rPr lang="ru-RU" sz="2600" b="1" dirty="0" smtClean="0"/>
              <a:t>3) При полном окислении в расчете на одну молекулу глюкозы образуется 38 молекул АТФ.</a:t>
            </a:r>
            <a:endParaRPr lang="ru-RU" sz="2600" dirty="0" smtClean="0"/>
          </a:p>
          <a:p>
            <a:r>
              <a:rPr lang="ru-RU" sz="2600" b="1" dirty="0" smtClean="0"/>
              <a:t>Следовательно, при полном окислении 42 молекулы глюкозы образуется 38 </a:t>
            </a:r>
            <a:r>
              <a:rPr lang="ru-RU" sz="2600" b="1" dirty="0" err="1" smtClean="0"/>
              <a:t>х</a:t>
            </a:r>
            <a:r>
              <a:rPr lang="ru-RU" sz="2600" b="1" dirty="0" smtClean="0"/>
              <a:t> 42 = 1596 молекул АТФ</a:t>
            </a:r>
            <a:endParaRPr lang="ru-RU" sz="2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G:\учитель года\27.11.2018, 29.11.2018\42romanbook.r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11. В результате гликолиза образовалось 56 молекул пировиноградной кислоты (ПВК). Определите, какое количество молекул глюкозы подверглось расщеплению и сколько молекул АТФ образовалось при гидролизе и при полном окислении.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Рефлексия:</a:t>
            </a:r>
          </a:p>
          <a:p>
            <a:pPr>
              <a:buNone/>
            </a:pPr>
            <a:r>
              <a:rPr lang="ru-RU" sz="2800" dirty="0" smtClean="0"/>
              <a:t>Стратегия «Незаконченного предложения». Дети читают и отвечают на него                                                                                                                                                              1.Сегодня я узнал…</a:t>
            </a:r>
            <a:r>
              <a:rPr lang="ru-RU" sz="2800" b="1" dirty="0" smtClean="0"/>
              <a:t>                                                                                                                                               </a:t>
            </a:r>
            <a:r>
              <a:rPr lang="ru-RU" sz="2800" dirty="0" smtClean="0"/>
              <a:t>2.  Было интересно…                                                                                                                                            3.  Я поняла, что…                                                                                                                                                        4.  Теперь я могу…                                                                                                                                                    5.  Я приобрела…                                                                                                                                                           6.  Я научилась…                                                                                                                                                                  7.  Было трудно…                                                                                                                                                             8.  Я смог…                                                                                                                                                                  9.  Я попробую…                                                                                                                                                      10. Мне захотелось…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Домашнее задание:</a:t>
            </a:r>
          </a:p>
          <a:p>
            <a:pPr algn="ctr">
              <a:buNone/>
            </a:pPr>
            <a:r>
              <a:rPr lang="ru-RU" dirty="0" smtClean="0"/>
              <a:t>Решить </a:t>
            </a:r>
            <a:r>
              <a:rPr lang="ru-RU" dirty="0" err="1" smtClean="0"/>
              <a:t>разноуровневые</a:t>
            </a:r>
            <a:r>
              <a:rPr lang="ru-RU" dirty="0" smtClean="0"/>
              <a:t> задачи на биосинтез белка.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498080" cy="6019800"/>
          </a:xfrm>
        </p:spPr>
        <p:txBody>
          <a:bodyPr>
            <a:normAutofit/>
          </a:bodyPr>
          <a:lstStyle/>
          <a:p>
            <a:pPr algn="ctr"/>
            <a:r>
              <a:rPr lang="ru-RU" sz="2000" b="1" cap="all" dirty="0" smtClean="0"/>
              <a:t/>
            </a:r>
            <a:br>
              <a:rPr lang="ru-RU" sz="2000" b="1" cap="all" dirty="0" smtClean="0"/>
            </a:br>
            <a:r>
              <a:rPr lang="ru-RU" sz="2000" b="1" cap="all" dirty="0" smtClean="0"/>
              <a:t/>
            </a:r>
            <a:br>
              <a:rPr lang="ru-RU" sz="2000" b="1" cap="all" dirty="0" smtClean="0"/>
            </a:br>
            <a:r>
              <a:rPr lang="ru-RU" sz="3200" b="1" cap="all" dirty="0" smtClean="0">
                <a:solidFill>
                  <a:schemeClr val="tx1"/>
                </a:solidFill>
                <a:effectLst/>
                <a:latin typeface="+mn-lt"/>
              </a:rPr>
              <a:t>Тема урока:</a:t>
            </a:r>
            <a:r>
              <a:rPr lang="ru-RU" sz="3200" b="1" cap="all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3200" b="1" cap="all" dirty="0" smtClean="0">
                <a:solidFill>
                  <a:schemeClr val="tx1"/>
                </a:solidFill>
                <a:latin typeface="+mn-lt"/>
              </a:rPr>
            </a:br>
            <a:r>
              <a:rPr lang="ru-RU" sz="3200" b="1" cap="all" dirty="0" smtClean="0">
                <a:solidFill>
                  <a:schemeClr val="tx1"/>
                </a:solidFill>
                <a:latin typeface="+mn-lt"/>
              </a:rPr>
              <a:t>«Решение задач на генетический код </a:t>
            </a:r>
            <a:r>
              <a:rPr lang="ru-RU" sz="32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+mn-lt"/>
              </a:rPr>
            </a:br>
            <a:r>
              <a:rPr lang="ru-RU" sz="3200" b="1" cap="all" dirty="0" smtClean="0">
                <a:solidFill>
                  <a:schemeClr val="tx1"/>
                </a:solidFill>
                <a:latin typeface="+mn-lt"/>
              </a:rPr>
              <a:t>и </a:t>
            </a:r>
            <a:r>
              <a:rPr lang="ru-RU" sz="32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+mn-lt"/>
              </a:rPr>
            </a:br>
            <a:r>
              <a:rPr lang="ru-RU" sz="3200" b="1" cap="all" dirty="0" smtClean="0">
                <a:solidFill>
                  <a:schemeClr val="tx1"/>
                </a:solidFill>
                <a:latin typeface="+mn-lt"/>
              </a:rPr>
              <a:t>биосинтез белка»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0" y="6857999"/>
            <a:ext cx="9144000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/>
              <a:t>Свойства генетического кода.</a:t>
            </a:r>
          </a:p>
          <a:p>
            <a:pPr algn="ctr">
              <a:buNone/>
            </a:pPr>
            <a:endParaRPr lang="ru-RU" sz="2800" dirty="0" smtClean="0"/>
          </a:p>
          <a:p>
            <a:r>
              <a:rPr lang="ru-RU" sz="2800" dirty="0" smtClean="0"/>
              <a:t>1. Код «врожден»  т.е. одна аминокислота может кодироваться несколькими триплетами.</a:t>
            </a:r>
          </a:p>
          <a:p>
            <a:r>
              <a:rPr lang="ru-RU" sz="2800" dirty="0" smtClean="0"/>
              <a:t>2. Код специфичен – один триплет всегда обозначает только одну аминокислоту.</a:t>
            </a:r>
          </a:p>
          <a:p>
            <a:r>
              <a:rPr lang="ru-RU" sz="2800" dirty="0" smtClean="0"/>
              <a:t>3. Код универсален – для всех живых организмов, что свидетельствует о единстве происхождения всех живых организмов.</a:t>
            </a:r>
          </a:p>
          <a:p>
            <a:r>
              <a:rPr lang="ru-RU" sz="2800" dirty="0" smtClean="0"/>
              <a:t>4. Один нуклеотид не может одновременно входить в состав соседних триплетов.</a:t>
            </a:r>
          </a:p>
          <a:p>
            <a:r>
              <a:rPr lang="ru-RU" sz="2800" dirty="0" smtClean="0"/>
              <a:t>5. Код не имеет знаков препинаний, и если один нуклеотид выпадает из тройки, то его место занимает ближайший нуклеотид из соседней тройки.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Правила решения генетических задач:</a:t>
            </a:r>
            <a:endParaRPr lang="ru-RU" dirty="0" smtClean="0"/>
          </a:p>
          <a:p>
            <a:pPr lvl="0"/>
            <a:r>
              <a:rPr lang="ru-RU" dirty="0" smtClean="0"/>
              <a:t>нуклеотиды </a:t>
            </a:r>
            <a:r>
              <a:rPr lang="ru-RU" dirty="0" err="1" smtClean="0"/>
              <a:t>и-РНК</a:t>
            </a:r>
            <a:r>
              <a:rPr lang="ru-RU" dirty="0" smtClean="0"/>
              <a:t> </a:t>
            </a:r>
            <a:r>
              <a:rPr lang="ru-RU" dirty="0" err="1" smtClean="0"/>
              <a:t>комплементарны</a:t>
            </a:r>
            <a:r>
              <a:rPr lang="ru-RU" dirty="0" smtClean="0"/>
              <a:t> нуклеотидам ДНК;</a:t>
            </a:r>
          </a:p>
          <a:p>
            <a:pPr lvl="0"/>
            <a:r>
              <a:rPr lang="ru-RU" dirty="0" smtClean="0"/>
              <a:t>вместо </a:t>
            </a:r>
            <a:r>
              <a:rPr lang="ru-RU" dirty="0" err="1" smtClean="0"/>
              <a:t>тимина</a:t>
            </a:r>
            <a:r>
              <a:rPr lang="ru-RU" dirty="0" smtClean="0"/>
              <a:t> ДНК во всех видах РНК записывается </a:t>
            </a:r>
            <a:r>
              <a:rPr lang="ru-RU" dirty="0" err="1" smtClean="0"/>
              <a:t>урацил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нуклеотиды </a:t>
            </a:r>
            <a:r>
              <a:rPr lang="ru-RU" dirty="0" err="1" smtClean="0"/>
              <a:t>и-РНК</a:t>
            </a:r>
            <a:r>
              <a:rPr lang="ru-RU" dirty="0" smtClean="0"/>
              <a:t> пишутся подряд, без запятых, т. к. имеется в виду одна молекула;</a:t>
            </a:r>
          </a:p>
          <a:p>
            <a:pPr lvl="0"/>
            <a:r>
              <a:rPr lang="ru-RU" dirty="0" smtClean="0"/>
              <a:t>кодон </a:t>
            </a:r>
            <a:r>
              <a:rPr lang="ru-RU" dirty="0" err="1" smtClean="0"/>
              <a:t>и-РНК</a:t>
            </a:r>
            <a:r>
              <a:rPr lang="ru-RU" dirty="0" smtClean="0"/>
              <a:t> </a:t>
            </a:r>
            <a:r>
              <a:rPr lang="ru-RU" dirty="0" err="1" smtClean="0"/>
              <a:t>комплементарен</a:t>
            </a:r>
            <a:r>
              <a:rPr lang="ru-RU" dirty="0" smtClean="0"/>
              <a:t> антикодону </a:t>
            </a:r>
            <a:r>
              <a:rPr lang="ru-RU" dirty="0" err="1" smtClean="0"/>
              <a:t>т-РНК</a:t>
            </a:r>
            <a:endParaRPr lang="ru-RU" dirty="0" smtClean="0"/>
          </a:p>
          <a:p>
            <a:pPr lvl="0"/>
            <a:r>
              <a:rPr lang="ru-RU" dirty="0" smtClean="0"/>
              <a:t>антикодоны </a:t>
            </a:r>
            <a:r>
              <a:rPr lang="ru-RU" dirty="0" err="1" smtClean="0"/>
              <a:t>т-РНК</a:t>
            </a:r>
            <a:r>
              <a:rPr lang="ru-RU" dirty="0" smtClean="0"/>
              <a:t> пишутся через запятую, т. к. каждый антикодон принадлежит отдельной молекуле </a:t>
            </a:r>
            <a:r>
              <a:rPr lang="ru-RU" dirty="0" err="1" smtClean="0"/>
              <a:t>т-РНК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аминокислоты находим по таблице генетического кода;</a:t>
            </a:r>
          </a:p>
          <a:p>
            <a:pPr lvl="0"/>
            <a:r>
              <a:rPr lang="ru-RU" dirty="0" smtClean="0"/>
              <a:t>аминокислоты в белке пишутся через дефис, т. к. имеется в виду, что они уже соединились и образовали первичную структуру белка.</a:t>
            </a:r>
          </a:p>
          <a:p>
            <a:pPr lvl="0"/>
            <a:r>
              <a:rPr lang="ru-RU" dirty="0" smtClean="0"/>
              <a:t>3 нуклеотида =1 триплет (кодон) =1 аминокислота = 1 </a:t>
            </a:r>
            <a:r>
              <a:rPr lang="ru-RU" dirty="0" err="1" smtClean="0"/>
              <a:t>т-РНК</a:t>
            </a:r>
            <a:endParaRPr lang="ru-RU" dirty="0" smtClean="0"/>
          </a:p>
          <a:p>
            <a:pPr lvl="0"/>
            <a:r>
              <a:rPr lang="ru-RU" dirty="0" err="1" smtClean="0"/>
              <a:t>т-РНК</a:t>
            </a:r>
            <a:r>
              <a:rPr lang="ru-RU" dirty="0" smtClean="0"/>
              <a:t> синтезируются прямо на матрице ДНК по принципу </a:t>
            </a:r>
            <a:r>
              <a:rPr lang="ru-RU" dirty="0" err="1" smtClean="0"/>
              <a:t>комплементарности</a:t>
            </a:r>
            <a:r>
              <a:rPr lang="ru-RU" dirty="0" smtClean="0"/>
              <a:t> и без участия </a:t>
            </a:r>
            <a:r>
              <a:rPr lang="ru-RU" dirty="0" err="1" smtClean="0"/>
              <a:t>и-РНК</a:t>
            </a:r>
            <a:r>
              <a:rPr lang="ru-RU" dirty="0" smtClean="0"/>
              <a:t> (обычно это указывается в условии задачи);</a:t>
            </a:r>
          </a:p>
          <a:p>
            <a:pPr lvl="0"/>
            <a:r>
              <a:rPr lang="ru-RU" dirty="0" smtClean="0"/>
              <a:t>чтобы узнать, какую аминокислоту переносит </a:t>
            </a:r>
            <a:r>
              <a:rPr lang="ru-RU" dirty="0" err="1" smtClean="0"/>
              <a:t>т-РНК</a:t>
            </a:r>
            <a:r>
              <a:rPr lang="ru-RU" dirty="0" smtClean="0"/>
              <a:t>, необходимо построить кодон </a:t>
            </a:r>
            <a:r>
              <a:rPr lang="ru-RU" dirty="0" err="1" smtClean="0"/>
              <a:t>и-РНК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по кодону </a:t>
            </a:r>
            <a:r>
              <a:rPr lang="ru-RU" dirty="0" err="1" smtClean="0"/>
              <a:t>и-РНК</a:t>
            </a:r>
            <a:r>
              <a:rPr lang="ru-RU" dirty="0" smtClean="0"/>
              <a:t> с помощью таблицы генетического кода определяем аминокислоту;</a:t>
            </a:r>
          </a:p>
          <a:p>
            <a:pPr lvl="0"/>
            <a:r>
              <a:rPr lang="ru-RU" dirty="0" smtClean="0"/>
              <a:t>указанный в условии триплет </a:t>
            </a:r>
            <a:r>
              <a:rPr lang="ru-RU" dirty="0" err="1" smtClean="0"/>
              <a:t>т-РНК</a:t>
            </a:r>
            <a:r>
              <a:rPr lang="ru-RU" dirty="0" smtClean="0"/>
              <a:t> является антикодоном.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1.Участок молекулы ДНК, кодирующий часть полипептида, имеет следующее строение:</a:t>
            </a:r>
            <a:endParaRPr lang="ru-RU" sz="2800" dirty="0" smtClean="0"/>
          </a:p>
          <a:p>
            <a:r>
              <a:rPr lang="ru-RU" sz="2400" b="1" dirty="0" smtClean="0"/>
              <a:t>– А – Ц – Ц – А – Т – А – Г – Т – Ц – Ц – А – А – Г – Г – А – </a:t>
            </a:r>
            <a:endParaRPr lang="ru-RU" sz="2400" dirty="0" smtClean="0"/>
          </a:p>
          <a:p>
            <a:r>
              <a:rPr lang="ru-RU" sz="2800" b="1" dirty="0" smtClean="0"/>
              <a:t>Определите последовательность аминокислот в полипептиде?</a:t>
            </a: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45719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b="1" dirty="0" smtClean="0"/>
              <a:t>а</a:t>
            </a:r>
            <a:r>
              <a:rPr lang="ru-RU" sz="2800" b="1" dirty="0" smtClean="0"/>
              <a:t>) Зная  ДНК:  </a:t>
            </a:r>
            <a:r>
              <a:rPr lang="ru-RU" sz="2000" b="1" dirty="0" smtClean="0"/>
              <a:t>–А–Ц–Ц–А–Т–А–Г–Т–Ц–Ц–А–А–Г–Г–А–</a:t>
            </a:r>
            <a:endParaRPr lang="ru-RU" sz="2000" dirty="0" smtClean="0"/>
          </a:p>
          <a:p>
            <a:r>
              <a:rPr lang="ru-RU" sz="2800" b="1" dirty="0" smtClean="0"/>
              <a:t>        </a:t>
            </a:r>
            <a:r>
              <a:rPr lang="ru-RU" sz="2800" b="1" dirty="0" err="1" smtClean="0"/>
              <a:t>и-РНК</a:t>
            </a:r>
            <a:r>
              <a:rPr lang="ru-RU" sz="2800" b="1" dirty="0" smtClean="0"/>
              <a:t>:      </a:t>
            </a:r>
            <a:r>
              <a:rPr lang="ru-RU" sz="2000" b="1" dirty="0" smtClean="0"/>
              <a:t>–У–Г–Г–У–А–У–Ц–А–Г–Г–У–У–Ц–Ц–У–</a:t>
            </a:r>
            <a:endParaRPr lang="ru-RU" sz="2000" dirty="0" smtClean="0"/>
          </a:p>
          <a:p>
            <a:r>
              <a:rPr lang="ru-RU" sz="2800" b="1" dirty="0" smtClean="0"/>
              <a:t>б) Используя таблицу генетического кода, определяем последовательность аминокислот в полипептиде.</a:t>
            </a:r>
            <a:endParaRPr lang="ru-RU" sz="2800" dirty="0" smtClean="0"/>
          </a:p>
          <a:p>
            <a:r>
              <a:rPr lang="ru-RU" sz="2800" b="1" dirty="0" smtClean="0"/>
              <a:t>УГГ – триптофан</a:t>
            </a:r>
            <a:endParaRPr lang="ru-RU" sz="2800" dirty="0" smtClean="0"/>
          </a:p>
          <a:p>
            <a:r>
              <a:rPr lang="ru-RU" sz="2800" b="1" dirty="0" smtClean="0"/>
              <a:t>УАУ – тирозин</a:t>
            </a:r>
            <a:endParaRPr lang="ru-RU" sz="2800" dirty="0" smtClean="0"/>
          </a:p>
          <a:p>
            <a:r>
              <a:rPr lang="ru-RU" sz="2800" b="1" dirty="0" smtClean="0"/>
              <a:t>ЦАГ – </a:t>
            </a:r>
            <a:r>
              <a:rPr lang="ru-RU" sz="2800" b="1" dirty="0" err="1" smtClean="0"/>
              <a:t>глутамин</a:t>
            </a:r>
            <a:endParaRPr lang="ru-RU" sz="2800" dirty="0" smtClean="0"/>
          </a:p>
          <a:p>
            <a:r>
              <a:rPr lang="ru-RU" sz="2800" b="1" dirty="0" smtClean="0"/>
              <a:t>ГУУ – </a:t>
            </a:r>
            <a:r>
              <a:rPr lang="ru-RU" sz="2800" b="1" dirty="0" err="1" smtClean="0"/>
              <a:t>валин</a:t>
            </a:r>
            <a:endParaRPr lang="ru-RU" sz="2800" dirty="0" smtClean="0"/>
          </a:p>
          <a:p>
            <a:r>
              <a:rPr lang="ru-RU" sz="2800" b="1" dirty="0" smtClean="0"/>
              <a:t>ЦЦУ – </a:t>
            </a:r>
            <a:r>
              <a:rPr lang="ru-RU" sz="2800" b="1" dirty="0" err="1" smtClean="0"/>
              <a:t>пролин</a:t>
            </a:r>
            <a:endParaRPr lang="ru-RU" sz="2800" dirty="0" smtClean="0"/>
          </a:p>
          <a:p>
            <a:r>
              <a:rPr lang="ru-RU" sz="2800" b="1" dirty="0" smtClean="0"/>
              <a:t>О т в е т: триптофан – тирозин – </a:t>
            </a:r>
            <a:r>
              <a:rPr lang="ru-RU" sz="2800" b="1" dirty="0" err="1" smtClean="0"/>
              <a:t>глутамин</a:t>
            </a:r>
            <a:r>
              <a:rPr lang="ru-RU" sz="2800" b="1" dirty="0" smtClean="0"/>
              <a:t> – </a:t>
            </a:r>
            <a:r>
              <a:rPr lang="ru-RU" sz="2800" b="1" dirty="0" err="1" smtClean="0"/>
              <a:t>валин</a:t>
            </a:r>
            <a:r>
              <a:rPr lang="ru-RU" sz="2800" b="1" dirty="0" smtClean="0"/>
              <a:t> – </a:t>
            </a:r>
            <a:r>
              <a:rPr lang="ru-RU" sz="2800" b="1" dirty="0" err="1" smtClean="0"/>
              <a:t>пролин</a:t>
            </a:r>
            <a:r>
              <a:rPr lang="ru-RU" sz="2800" b="1" dirty="0" smtClean="0"/>
              <a:t>.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45719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600" dirty="0" smtClean="0"/>
              <a:t>2. Участок гена имеет такую последовательность нуклеотидов:</a:t>
            </a:r>
          </a:p>
          <a:p>
            <a:pPr>
              <a:buNone/>
            </a:pPr>
            <a:r>
              <a:rPr lang="ru-RU" sz="2600" dirty="0" smtClean="0"/>
              <a:t>   ТТТ - ТАЦ – АЦА – ТГТ – ЦАГ. Определите последовательность нуклеотидов </a:t>
            </a:r>
            <a:r>
              <a:rPr lang="ru-RU" sz="2600" dirty="0" err="1" smtClean="0"/>
              <a:t>иРНК</a:t>
            </a:r>
            <a:r>
              <a:rPr lang="ru-RU" sz="2600" dirty="0" smtClean="0"/>
              <a:t> и последовательность аминокислот в белковой молекуле, которая синтезируется под контролем этого гена.</a:t>
            </a:r>
          </a:p>
          <a:p>
            <a:pPr>
              <a:buNone/>
            </a:pPr>
            <a:r>
              <a:rPr lang="ru-RU" sz="2600" dirty="0" smtClean="0"/>
              <a:t> </a:t>
            </a:r>
          </a:p>
          <a:p>
            <a:pPr>
              <a:buNone/>
            </a:pPr>
            <a:r>
              <a:rPr lang="ru-RU" sz="2600" dirty="0" smtClean="0"/>
              <a:t>3. Какую последовательность имеет молекула </a:t>
            </a:r>
            <a:r>
              <a:rPr lang="ru-RU" sz="2600" dirty="0" err="1" smtClean="0"/>
              <a:t>иРНК</a:t>
            </a:r>
            <a:r>
              <a:rPr lang="ru-RU" sz="2600" dirty="0" smtClean="0"/>
              <a:t>, которая синтезируется на участке гена с такой последовательностью нуклеотидов:</a:t>
            </a:r>
          </a:p>
          <a:p>
            <a:pPr>
              <a:buNone/>
            </a:pPr>
            <a:r>
              <a:rPr lang="ru-RU" sz="2600" dirty="0" smtClean="0"/>
              <a:t>    А) ЦТГ – ЦЦГ – ЦТТ – АГТ – ЦТТ;</a:t>
            </a:r>
          </a:p>
          <a:p>
            <a:pPr>
              <a:buNone/>
            </a:pPr>
            <a:r>
              <a:rPr lang="ru-RU" sz="2600" dirty="0" smtClean="0"/>
              <a:t>    Б) ЦАЦ – ТАТ – ЦЦТ – ТЦТ – АГГ.</a:t>
            </a:r>
          </a:p>
          <a:p>
            <a:pPr>
              <a:buNone/>
            </a:pPr>
            <a:r>
              <a:rPr lang="ru-RU" sz="2600" dirty="0" smtClean="0"/>
              <a:t>    Определите последовательность аминокислот в белковой молекуле?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4.В процессе трансляции участвовало 30 молекул </a:t>
            </a:r>
            <a:r>
              <a:rPr lang="ru-RU" b="1" dirty="0" err="1" smtClean="0"/>
              <a:t>тРНК</a:t>
            </a:r>
            <a:r>
              <a:rPr lang="ru-RU" b="1" dirty="0" smtClean="0"/>
              <a:t>. Определите число аминокислот, входящих в состав синтезируемого белка, а также число триплетов и нуклеотидов в гене, который кодирует этот белок?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</TotalTime>
  <Words>984</Words>
  <Application>Microsoft Office PowerPoint</Application>
  <PresentationFormat>Экран (4:3)</PresentationFormat>
  <Paragraphs>114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Слайд 1</vt:lpstr>
      <vt:lpstr>Слайд 2</vt:lpstr>
      <vt:lpstr>  Тема урока: «Решение задач на генетический код  и  биосинтез белка»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Оксана</cp:lastModifiedBy>
  <cp:revision>8</cp:revision>
  <dcterms:modified xsi:type="dcterms:W3CDTF">2018-11-28T19:04:22Z</dcterms:modified>
</cp:coreProperties>
</file>